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  <p:sldId id="261" r:id="rId7"/>
    <p:sldId id="264" r:id="rId8"/>
    <p:sldId id="262" r:id="rId9"/>
    <p:sldId id="265" r:id="rId10"/>
    <p:sldId id="263" r:id="rId11"/>
    <p:sldId id="266" r:id="rId12"/>
    <p:sldId id="267" r:id="rId13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383955-9038-2346-AAB6-5909B58E94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F1F5B4-D03B-EE1E-865D-45BA9D2D4A0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C3B076-2ED1-B1B7-E532-C9941FC6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F048-49BA-46B4-A315-C63590FC45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779E3C-E6FE-BA02-407B-03978B0B05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9D93DC-A562-E82A-B925-1122006D5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5CC-4958-4CD4-99CD-7AA8F3FF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1078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FB891-9099-4257-F01D-4B09EB1B53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DF23B7-6724-9E53-6B9D-CC17DE95A1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70F1E8-0A88-D9EA-3D57-27FB42421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F048-49BA-46B4-A315-C63590FC45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AB94E7-46CD-F600-4294-F521A41F1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D35D66-42A7-40D7-CB6A-992A4CF34F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5CC-4958-4CD4-99CD-7AA8F3FF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4312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CA45F14-C647-DF2A-4ABD-642C9D6E220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97B2BBC-BD3A-F7C1-E830-D99256A4D6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E49687-0F24-A3A9-BF6F-4365B8A0B3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F048-49BA-46B4-A315-C63590FC45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6A85D4-6BC6-B43F-ADEC-4CEB6DAFB6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5B19C6-33F6-28BA-F17C-EA24B22F7D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5CC-4958-4CD4-99CD-7AA8F3FF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692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86E4F-F622-1F9E-E46D-52E0915B1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B22D4-98A1-BF88-2BA9-46BFB6E4AB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EF8E84-C876-8A0A-1CDC-05EBE2F1E1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F048-49BA-46B4-A315-C63590FC45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629FE-AEB4-9178-AF90-1CBF999CD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F0DB64-D975-8341-C4F4-4F17771BE4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5CC-4958-4CD4-99CD-7AA8F3FF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501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F2E2D-F7D1-7F87-561E-AD9159F4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D62064-7136-2E77-2563-637683924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F3CF90-E420-856A-316C-BE1744FAC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F048-49BA-46B4-A315-C63590FC45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F6C02E-9FC6-36B2-75CD-A68D3B76B2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2AA66-ECA0-CA00-72CA-50EE6DF45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5CC-4958-4CD4-99CD-7AA8F3FF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526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C1B50-E557-C523-93F9-BC04CFD496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2C12C-2D0E-F6DA-6937-9AED784FA3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CA49D7-5644-1F3D-A1BC-F3EF66567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A0BDE-6B8A-D21B-D635-DFEE8A47D4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F048-49BA-46B4-A315-C63590FC45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01057-F015-BDEF-83EF-0F82BD0CB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FA2518-E0D8-5375-F08B-C0D820339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5CC-4958-4CD4-99CD-7AA8F3FF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7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B483EB-55A4-0A6A-4A34-4958AD1CD2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81849D-D933-6A00-AE16-C30B61366A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3FDD0C3-7F28-92E5-A5DB-511E9F55AB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2E3F364-8DE8-6804-EF6A-1A9E7EEC59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931AAC-3205-6CCD-3972-16B5DD90E3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A947DF-0234-F3E8-EAC1-5794E74AAC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F048-49BA-46B4-A315-C63590FC45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C3E8A2-81C8-A738-EB14-5CEC1174A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934A15-79A1-A92D-2A01-24834276A7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5CC-4958-4CD4-99CD-7AA8F3FF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51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47332F-8918-FB7A-6B00-F5EC4460ED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97E6D2-B29A-8168-12BF-0A10D006F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F048-49BA-46B4-A315-C63590FC45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F8D302-1DDB-3287-7E73-28A2129610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5987B5-21E2-8CEB-A51B-AB4B93795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5CC-4958-4CD4-99CD-7AA8F3FF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751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D743960-6092-A57E-0842-DE88A12C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F048-49BA-46B4-A315-C63590FC45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F47217A-6A60-6A2C-8201-2A6299928D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BEEBCF-E664-580B-20EF-77C10FF941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5CC-4958-4CD4-99CD-7AA8F3FF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9455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B070FC-18EF-3B9E-64A7-84054EBC6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58268E-808E-5DB9-5228-E06B7B6F73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6103604-3F93-77EA-D3F4-8A7DCBA440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722FD1B-9A6F-33D3-D471-B1D392C3D7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F048-49BA-46B4-A315-C63590FC45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CB9DC94-E482-B6F9-31B3-0EBBCA77E7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C5E5AF-A9D3-A7E8-4BF0-76702F58BF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5CC-4958-4CD4-99CD-7AA8F3FF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295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8DA56-DB41-3C85-08E1-85504C895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615EC97-B051-3603-84CF-8253EC6CB5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666A0C-D63E-3DAF-E3CF-9B0022F119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3002ED-FEDB-6118-805C-403BAD7174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6CF048-49BA-46B4-A315-C63590FC45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921016-B7C1-B0AF-1B6F-42FA7B13EA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B9E2A-0849-6613-410E-C8C1CF864B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2B75CC-4958-4CD4-99CD-7AA8F3FF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87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1586E9B-5708-5FF3-53E4-D9A01755E9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0E95462-D1D5-BCBB-B1F2-7F40F43DA3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71487F-3096-FB37-0186-7001EF03780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66CF048-49BA-46B4-A315-C63590FC453F}" type="datetimeFigureOut">
              <a:rPr lang="en-US" smtClean="0"/>
              <a:t>11/14/2025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85401E-CC64-8855-25BC-FF4B576AE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769B5E-3D7B-EA89-9774-CFEA012D5C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2B75CC-4958-4CD4-99CD-7AA8F3FF721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4291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white triangles to create 3D square shapes">
            <a:extLst>
              <a:ext uri="{FF2B5EF4-FFF2-40B4-BE49-F238E27FC236}">
                <a16:creationId xmlns:a16="http://schemas.microsoft.com/office/drawing/2014/main" id="{0C7A6857-EFAB-B08A-1D06-1C6AA4FA7A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3C2EC5B-9121-71BE-229D-22617A554316}"/>
              </a:ext>
            </a:extLst>
          </p:cNvPr>
          <p:cNvSpPr/>
          <p:nvPr/>
        </p:nvSpPr>
        <p:spPr>
          <a:xfrm>
            <a:off x="1" y="1576137"/>
            <a:ext cx="12192000" cy="370572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3D39E53-CEED-3583-D14B-D8EE1CC29CD1}"/>
              </a:ext>
            </a:extLst>
          </p:cNvPr>
          <p:cNvSpPr txBox="1"/>
          <p:nvPr/>
        </p:nvSpPr>
        <p:spPr>
          <a:xfrm>
            <a:off x="2825496" y="2029968"/>
            <a:ext cx="8769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/>
              <a:t>The Title of Your Catastrophic Study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087487A-762C-2F37-1BE1-4792CEC30E60}"/>
              </a:ext>
            </a:extLst>
          </p:cNvPr>
          <p:cNvSpPr txBox="1"/>
          <p:nvPr/>
        </p:nvSpPr>
        <p:spPr>
          <a:xfrm>
            <a:off x="2825496" y="3033198"/>
            <a:ext cx="87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Team Members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7F517C9-7C28-60DF-44E1-75444EA50EE2}"/>
              </a:ext>
            </a:extLst>
          </p:cNvPr>
          <p:cNvSpPr txBox="1"/>
          <p:nvPr/>
        </p:nvSpPr>
        <p:spPr>
          <a:xfrm>
            <a:off x="2825496" y="3455471"/>
            <a:ext cx="87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Institution(s)</a:t>
            </a:r>
          </a:p>
        </p:txBody>
      </p:sp>
    </p:spTree>
    <p:extLst>
      <p:ext uri="{BB962C8B-B14F-4D97-AF65-F5344CB8AC3E}">
        <p14:creationId xmlns:p14="http://schemas.microsoft.com/office/powerpoint/2010/main" val="22329144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A82378-5BA6-4583-8B65-A75868DCCE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white triangles to create 3D square shapes">
            <a:extLst>
              <a:ext uri="{FF2B5EF4-FFF2-40B4-BE49-F238E27FC236}">
                <a16:creationId xmlns:a16="http://schemas.microsoft.com/office/drawing/2014/main" id="{DB2BF355-B91A-211E-6E37-3F859F237A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189D0A3-0AC2-184C-30ED-E70C6607F38F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7E7EC09-D75C-8A5A-93CE-C3439DC83176}"/>
              </a:ext>
            </a:extLst>
          </p:cNvPr>
          <p:cNvSpPr/>
          <p:nvPr/>
        </p:nvSpPr>
        <p:spPr>
          <a:xfrm>
            <a:off x="1" y="1576137"/>
            <a:ext cx="12192000" cy="370572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72708DE-9171-306F-98A9-C7E9F6F59D26}"/>
              </a:ext>
            </a:extLst>
          </p:cNvPr>
          <p:cNvSpPr txBox="1"/>
          <p:nvPr/>
        </p:nvSpPr>
        <p:spPr>
          <a:xfrm>
            <a:off x="1711452" y="3044280"/>
            <a:ext cx="8769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Disaster Timeline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8E431C4-B39D-65EB-1446-18B346A59EF4}"/>
              </a:ext>
            </a:extLst>
          </p:cNvPr>
          <p:cNvSpPr txBox="1"/>
          <p:nvPr/>
        </p:nvSpPr>
        <p:spPr>
          <a:xfrm>
            <a:off x="1711452" y="3720647"/>
            <a:ext cx="87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Study Design | Chaos Phase | Tabloid | </a:t>
            </a:r>
            <a:r>
              <a:rPr lang="en-US" dirty="0">
                <a:solidFill>
                  <a:srgbClr val="FF0000"/>
                </a:solidFill>
              </a:rPr>
              <a:t>Disaster Timeline</a:t>
            </a:r>
          </a:p>
        </p:txBody>
      </p:sp>
    </p:spTree>
    <p:extLst>
      <p:ext uri="{BB962C8B-B14F-4D97-AF65-F5344CB8AC3E}">
        <p14:creationId xmlns:p14="http://schemas.microsoft.com/office/powerpoint/2010/main" val="15900755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79EE7ED-D055-F8CA-79DA-510EEF84DE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white triangles to create 3D square shapes">
            <a:extLst>
              <a:ext uri="{FF2B5EF4-FFF2-40B4-BE49-F238E27FC236}">
                <a16:creationId xmlns:a16="http://schemas.microsoft.com/office/drawing/2014/main" id="{1848061A-8282-BA88-C6FD-C571A54D9A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A905DA8-4596-28F6-4401-C1742CA4A914}"/>
              </a:ext>
            </a:extLst>
          </p:cNvPr>
          <p:cNvSpPr/>
          <p:nvPr/>
        </p:nvSpPr>
        <p:spPr>
          <a:xfrm>
            <a:off x="1" y="630936"/>
            <a:ext cx="12192000" cy="559612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0A06E31-9185-BD92-07AB-A39C837150B7}"/>
              </a:ext>
            </a:extLst>
          </p:cNvPr>
          <p:cNvSpPr txBox="1"/>
          <p:nvPr/>
        </p:nvSpPr>
        <p:spPr>
          <a:xfrm>
            <a:off x="10049256" y="130802"/>
            <a:ext cx="1929384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Disaster Timeline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FE186DC-A639-027B-6A14-B672CE3CFF4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9044581"/>
              </p:ext>
            </p:extLst>
          </p:nvPr>
        </p:nvGraphicFramePr>
        <p:xfrm>
          <a:off x="838200" y="1131070"/>
          <a:ext cx="10515600" cy="9613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17448">
                  <a:extLst>
                    <a:ext uri="{9D8B030D-6E8A-4147-A177-3AD203B41FA5}">
                      <a16:colId xmlns:a16="http://schemas.microsoft.com/office/drawing/2014/main" val="24165777"/>
                    </a:ext>
                  </a:extLst>
                </a:gridCol>
                <a:gridCol w="9598152">
                  <a:extLst>
                    <a:ext uri="{9D8B030D-6E8A-4147-A177-3AD203B41FA5}">
                      <a16:colId xmlns:a16="http://schemas.microsoft.com/office/drawing/2014/main" val="2184990471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  <a:latin typeface="+mj-lt"/>
                        </a:rPr>
                        <a:t>Hour</a:t>
                      </a:r>
                      <a:endParaRPr lang="it-IT" sz="11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  <a:latin typeface="+mj-lt"/>
                        </a:rPr>
                        <a:t>What Happens (Escalating Disaster)</a:t>
                      </a:r>
                      <a:endParaRPr lang="it-IT" sz="11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78497493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  <a:latin typeface="+mj-lt"/>
                        </a:rPr>
                        <a:t>00:00</a:t>
                      </a:r>
                      <a:endParaRPr lang="it-IT" sz="11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100" kern="100">
                          <a:effectLst/>
                          <a:latin typeface="+mj-lt"/>
                        </a:rPr>
                        <a:t>Leak discovered / user posts complaint</a:t>
                      </a:r>
                      <a:endParaRPr lang="it-IT" sz="11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626780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  <a:latin typeface="+mj-lt"/>
                        </a:rPr>
                        <a:t>06:00</a:t>
                      </a:r>
                      <a:endParaRPr lang="it-IT" sz="11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  <a:latin typeface="+mj-lt"/>
                        </a:rPr>
                        <a:t>ChatLoop moderators intervene</a:t>
                      </a:r>
                      <a:endParaRPr lang="it-IT" sz="11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1092172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  <a:latin typeface="+mj-lt"/>
                        </a:rPr>
                        <a:t>12:00</a:t>
                      </a:r>
                      <a:endParaRPr lang="it-IT" sz="11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  <a:latin typeface="+mj-lt"/>
                        </a:rPr>
                        <a:t>Journalists publish first story</a:t>
                      </a:r>
                      <a:endParaRPr lang="it-IT" sz="11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72702518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it-IT" sz="1100" kern="100">
                          <a:effectLst/>
                          <a:latin typeface="+mj-lt"/>
                        </a:rPr>
                        <a:t>…and so on.</a:t>
                      </a:r>
                      <a:endParaRPr lang="it-IT" sz="1100" kern="100"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buNone/>
                      </a:pPr>
                      <a:endParaRPr lang="it-IT" sz="1100" kern="100" dirty="0"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9525" anchor="ctr"/>
                </a:tc>
                <a:extLst>
                  <a:ext uri="{0D108BD9-81ED-4DB2-BD59-A6C34878D82A}">
                    <a16:rowId xmlns:a16="http://schemas.microsoft.com/office/drawing/2014/main" val="2403790110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94F8C936-C081-A27A-48FF-AD97C39AA8C9}"/>
              </a:ext>
            </a:extLst>
          </p:cNvPr>
          <p:cNvSpPr txBox="1"/>
          <p:nvPr/>
        </p:nvSpPr>
        <p:spPr>
          <a:xfrm>
            <a:off x="213360" y="130802"/>
            <a:ext cx="87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title of your catastrophic study</a:t>
            </a:r>
          </a:p>
        </p:txBody>
      </p:sp>
    </p:spTree>
    <p:extLst>
      <p:ext uri="{BB962C8B-B14F-4D97-AF65-F5344CB8AC3E}">
        <p14:creationId xmlns:p14="http://schemas.microsoft.com/office/powerpoint/2010/main" val="29006690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9441C4-A99A-5C30-E7AF-4AAC9C4AEF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white triangles to create 3D square shapes">
            <a:extLst>
              <a:ext uri="{FF2B5EF4-FFF2-40B4-BE49-F238E27FC236}">
                <a16:creationId xmlns:a16="http://schemas.microsoft.com/office/drawing/2014/main" id="{2B654ADF-294A-9AAE-DDFE-6301407B4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C92DA9-1E23-3741-F2EA-1C850B694853}"/>
              </a:ext>
            </a:extLst>
          </p:cNvPr>
          <p:cNvSpPr/>
          <p:nvPr/>
        </p:nvSpPr>
        <p:spPr>
          <a:xfrm>
            <a:off x="1" y="1576137"/>
            <a:ext cx="12192000" cy="3705727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B9E1EA-5C61-8329-D96C-D166FFC40EC9}"/>
              </a:ext>
            </a:extLst>
          </p:cNvPr>
          <p:cNvSpPr txBox="1"/>
          <p:nvPr/>
        </p:nvSpPr>
        <p:spPr>
          <a:xfrm>
            <a:off x="2825496" y="2029968"/>
            <a:ext cx="8769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400" dirty="0"/>
              <a:t>That’s all Folks!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3241F31-2BEC-7DE9-FAA8-7D794FD2FB52}"/>
              </a:ext>
            </a:extLst>
          </p:cNvPr>
          <p:cNvSpPr txBox="1"/>
          <p:nvPr/>
        </p:nvSpPr>
        <p:spPr>
          <a:xfrm>
            <a:off x="2825496" y="3033198"/>
            <a:ext cx="87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We solemnly swear we’ll never f**k up this much</a:t>
            </a:r>
          </a:p>
        </p:txBody>
      </p:sp>
    </p:spTree>
    <p:extLst>
      <p:ext uri="{BB962C8B-B14F-4D97-AF65-F5344CB8AC3E}">
        <p14:creationId xmlns:p14="http://schemas.microsoft.com/office/powerpoint/2010/main" val="3298903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2BC1A1-F958-7B8D-7384-DC365CE354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white triangles to create 3D square shapes">
            <a:extLst>
              <a:ext uri="{FF2B5EF4-FFF2-40B4-BE49-F238E27FC236}">
                <a16:creationId xmlns:a16="http://schemas.microsoft.com/office/drawing/2014/main" id="{435B46FE-6DEE-1F2B-E336-B3AEE86BB6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33D27AF-FF24-1B19-5C08-CBAE2C8E38D1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7D1D5A78-E5AA-87C7-EECB-B182D2960689}"/>
              </a:ext>
            </a:extLst>
          </p:cNvPr>
          <p:cNvSpPr/>
          <p:nvPr/>
        </p:nvSpPr>
        <p:spPr>
          <a:xfrm>
            <a:off x="1" y="1576137"/>
            <a:ext cx="12192000" cy="370572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3B789F-4777-8B2D-B2F2-02D58310E062}"/>
              </a:ext>
            </a:extLst>
          </p:cNvPr>
          <p:cNvSpPr txBox="1"/>
          <p:nvPr/>
        </p:nvSpPr>
        <p:spPr>
          <a:xfrm>
            <a:off x="1711452" y="3044280"/>
            <a:ext cx="8769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Study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27D9A69-D40E-1E5C-EEE1-65FECE02F86C}"/>
              </a:ext>
            </a:extLst>
          </p:cNvPr>
          <p:cNvSpPr txBox="1"/>
          <p:nvPr/>
        </p:nvSpPr>
        <p:spPr>
          <a:xfrm>
            <a:off x="1711452" y="3720647"/>
            <a:ext cx="87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Study Design </a:t>
            </a:r>
            <a:r>
              <a:rPr lang="en-US" dirty="0"/>
              <a:t>| Chaos Phase | Tabloid | Disaster Timeline</a:t>
            </a:r>
          </a:p>
        </p:txBody>
      </p:sp>
    </p:spTree>
    <p:extLst>
      <p:ext uri="{BB962C8B-B14F-4D97-AF65-F5344CB8AC3E}">
        <p14:creationId xmlns:p14="http://schemas.microsoft.com/office/powerpoint/2010/main" val="26008334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D71D57-A9FD-3012-B196-6F4E7276B2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white triangles to create 3D square shapes">
            <a:extLst>
              <a:ext uri="{FF2B5EF4-FFF2-40B4-BE49-F238E27FC236}">
                <a16:creationId xmlns:a16="http://schemas.microsoft.com/office/drawing/2014/main" id="{3E0F7905-AE3B-9D77-3D7D-0ECC317C30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BA616B1-2E68-F158-DF56-B934A787B183}"/>
              </a:ext>
            </a:extLst>
          </p:cNvPr>
          <p:cNvSpPr/>
          <p:nvPr/>
        </p:nvSpPr>
        <p:spPr>
          <a:xfrm>
            <a:off x="1" y="630936"/>
            <a:ext cx="12192000" cy="559612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7BB474D-3F36-7D87-B961-F49350FE8E23}"/>
              </a:ext>
            </a:extLst>
          </p:cNvPr>
          <p:cNvSpPr txBox="1"/>
          <p:nvPr/>
        </p:nvSpPr>
        <p:spPr>
          <a:xfrm>
            <a:off x="10479024" y="130802"/>
            <a:ext cx="149961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Study design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9BE740-7A67-8C5D-5F5D-A891BA08BEF1}"/>
              </a:ext>
            </a:extLst>
          </p:cNvPr>
          <p:cNvSpPr txBox="1"/>
          <p:nvPr/>
        </p:nvSpPr>
        <p:spPr>
          <a:xfrm>
            <a:off x="3048762" y="754806"/>
            <a:ext cx="6094476" cy="53483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b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Consent</a:t>
            </a:r>
            <a:r>
              <a:rPr lang="it-IT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&amp; </a:t>
            </a:r>
            <a:r>
              <a:rPr lang="it-IT" b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legal</a:t>
            </a:r>
            <a:r>
              <a:rPr lang="it-IT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it-IT" b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justification</a:t>
            </a:r>
            <a:endParaRPr lang="it-IT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How you </a:t>
            </a:r>
            <a:r>
              <a:rPr lang="en-US" i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pretend</a:t>
            </a:r>
            <a:r>
              <a:rPr lang="en-US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you have a lawful basis (or ignore it completely).</a:t>
            </a:r>
            <a:endParaRPr lang="it-IT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How you avoid DPIAs, </a:t>
            </a:r>
            <a:r>
              <a:rPr lang="en-US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ToS</a:t>
            </a:r>
            <a:r>
              <a:rPr lang="en-US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 checks, and any meaningful transparency.</a:t>
            </a:r>
            <a:endParaRPr lang="it-IT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it-IT" b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collection</a:t>
            </a:r>
            <a:endParaRPr lang="it-IT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What you scrape from </a:t>
            </a:r>
            <a:r>
              <a:rPr lang="en-US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ChatLoop</a:t>
            </a:r>
            <a:r>
              <a:rPr lang="en-US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, how aggressively, how indiscriminately.</a:t>
            </a:r>
            <a:endParaRPr lang="it-IT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How you treat semi-open groups, private stories, and sensitive disclosures.</a:t>
            </a:r>
            <a:endParaRPr lang="it-IT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it-IT" b="1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Data </a:t>
            </a:r>
            <a:r>
              <a:rPr lang="it-IT" b="1" kern="100" dirty="0" err="1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analysis</a:t>
            </a:r>
            <a:endParaRPr lang="it-IT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How you mis-handle bots vs humans, languages, screenshots, forwarded content.</a:t>
            </a:r>
            <a:endParaRPr lang="it-IT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>
              <a:lnSpc>
                <a:spcPct val="107000"/>
              </a:lnSpc>
              <a:spcAft>
                <a:spcPts val="800"/>
              </a:spcAft>
              <a:buSzPts val="1000"/>
              <a:tabLst>
                <a:tab pos="914400" algn="l"/>
              </a:tabLst>
            </a:pPr>
            <a:r>
              <a:rPr lang="en-US" kern="100" dirty="0">
                <a:effectLst/>
                <a:ea typeface="Calibri" panose="020F0502020204030204" pitchFamily="34" charset="0"/>
                <a:cs typeface="Calibri" panose="020F0502020204030204" pitchFamily="34" charset="0"/>
              </a:rPr>
              <a:t>How you bias sampling, overinterpret correlations, and ignore limitations.</a:t>
            </a:r>
            <a:endParaRPr lang="it-IT" kern="1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7E0F9-E72E-CBCB-2BE4-3D6FD11E80C0}"/>
              </a:ext>
            </a:extLst>
          </p:cNvPr>
          <p:cNvSpPr txBox="1"/>
          <p:nvPr/>
        </p:nvSpPr>
        <p:spPr>
          <a:xfrm>
            <a:off x="213360" y="130802"/>
            <a:ext cx="87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title of your catastrophic study</a:t>
            </a:r>
          </a:p>
        </p:txBody>
      </p:sp>
    </p:spTree>
    <p:extLst>
      <p:ext uri="{BB962C8B-B14F-4D97-AF65-F5344CB8AC3E}">
        <p14:creationId xmlns:p14="http://schemas.microsoft.com/office/powerpoint/2010/main" val="172238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62CC92-D50C-7CBA-7CC4-DDFD569DC01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white triangles to create 3D square shapes">
            <a:extLst>
              <a:ext uri="{FF2B5EF4-FFF2-40B4-BE49-F238E27FC236}">
                <a16:creationId xmlns:a16="http://schemas.microsoft.com/office/drawing/2014/main" id="{5EF6DCF9-FF84-33DE-8B70-016DE8108F0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2247EC9-4898-28A3-31BA-9C1991E01E22}"/>
              </a:ext>
            </a:extLst>
          </p:cNvPr>
          <p:cNvSpPr/>
          <p:nvPr/>
        </p:nvSpPr>
        <p:spPr>
          <a:xfrm>
            <a:off x="1" y="630936"/>
            <a:ext cx="12192000" cy="559612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DE99E8F-CCA6-2141-6D1D-0BF240CAC237}"/>
              </a:ext>
            </a:extLst>
          </p:cNvPr>
          <p:cNvSpPr txBox="1"/>
          <p:nvPr/>
        </p:nvSpPr>
        <p:spPr>
          <a:xfrm>
            <a:off x="3047238" y="1582341"/>
            <a:ext cx="6094476" cy="36933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it-IT" b="1" dirty="0"/>
              <a:t>Storage &amp; security</a:t>
            </a:r>
            <a:endParaRPr lang="it-IT" dirty="0"/>
          </a:p>
          <a:p>
            <a:pPr lvl="1"/>
            <a:r>
              <a:rPr lang="en-US" dirty="0"/>
              <a:t>Where you keep the data (laptops, shared drives, random clouds).</a:t>
            </a:r>
            <a:endParaRPr lang="it-IT" dirty="0"/>
          </a:p>
          <a:p>
            <a:pPr lvl="1"/>
            <a:r>
              <a:rPr lang="en-US" dirty="0"/>
              <a:t>How you </a:t>
            </a:r>
            <a:r>
              <a:rPr lang="en-US" i="1" dirty="0"/>
              <a:t>don’t</a:t>
            </a:r>
            <a:r>
              <a:rPr lang="en-US" dirty="0"/>
              <a:t> encrypt, </a:t>
            </a:r>
            <a:r>
              <a:rPr lang="en-US" i="1" dirty="0"/>
              <a:t>don’t</a:t>
            </a:r>
            <a:r>
              <a:rPr lang="en-US" dirty="0"/>
              <a:t> control access, and </a:t>
            </a:r>
            <a:r>
              <a:rPr lang="en-US" i="1" dirty="0"/>
              <a:t>don’t</a:t>
            </a:r>
            <a:r>
              <a:rPr lang="en-US" dirty="0"/>
              <a:t> plan for breaches.</a:t>
            </a:r>
            <a:endParaRPr lang="it-IT" dirty="0"/>
          </a:p>
          <a:p>
            <a:pPr lvl="0"/>
            <a:r>
              <a:rPr lang="en-US" b="1" dirty="0"/>
              <a:t>Cross-platform and cross-border transfers</a:t>
            </a:r>
            <a:endParaRPr lang="it-IT" dirty="0"/>
          </a:p>
          <a:p>
            <a:pPr lvl="1"/>
            <a:r>
              <a:rPr lang="en-US" dirty="0"/>
              <a:t>How you move data between tools, institutions, and countries with no safeguards.</a:t>
            </a:r>
            <a:endParaRPr lang="it-IT" dirty="0"/>
          </a:p>
          <a:p>
            <a:pPr lvl="1"/>
            <a:r>
              <a:rPr lang="en-US" dirty="0"/>
              <a:t>How you share data with “partners” who shouldn’t see it.</a:t>
            </a:r>
            <a:endParaRPr lang="it-IT" dirty="0"/>
          </a:p>
          <a:p>
            <a:pPr lvl="0"/>
            <a:r>
              <a:rPr lang="it-IT" b="1" dirty="0" err="1"/>
              <a:t>Retention</a:t>
            </a:r>
            <a:r>
              <a:rPr lang="it-IT" b="1" dirty="0"/>
              <a:t> and </a:t>
            </a:r>
            <a:r>
              <a:rPr lang="it-IT" b="1" dirty="0" err="1"/>
              <a:t>deletion</a:t>
            </a:r>
            <a:endParaRPr lang="it-IT" dirty="0"/>
          </a:p>
          <a:p>
            <a:pPr lvl="1"/>
            <a:r>
              <a:rPr lang="en-US" dirty="0"/>
              <a:t>How you justify keeping everything forever.</a:t>
            </a:r>
            <a:endParaRPr lang="it-IT" dirty="0"/>
          </a:p>
          <a:p>
            <a:pPr lvl="1"/>
            <a:r>
              <a:rPr lang="en-US" dirty="0"/>
              <a:t>How you make deletion practically impossible.</a:t>
            </a:r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E92BC3C-FB3B-7EFB-EA54-E64CE08AB267}"/>
              </a:ext>
            </a:extLst>
          </p:cNvPr>
          <p:cNvSpPr txBox="1"/>
          <p:nvPr/>
        </p:nvSpPr>
        <p:spPr>
          <a:xfrm>
            <a:off x="213360" y="130802"/>
            <a:ext cx="87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title of your catastrophic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D46BD7E-7AC6-751D-E463-9C343799AA25}"/>
              </a:ext>
            </a:extLst>
          </p:cNvPr>
          <p:cNvSpPr txBox="1"/>
          <p:nvPr/>
        </p:nvSpPr>
        <p:spPr>
          <a:xfrm>
            <a:off x="10479024" y="130802"/>
            <a:ext cx="149961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Study design</a:t>
            </a:r>
          </a:p>
        </p:txBody>
      </p:sp>
    </p:spTree>
    <p:extLst>
      <p:ext uri="{BB962C8B-B14F-4D97-AF65-F5344CB8AC3E}">
        <p14:creationId xmlns:p14="http://schemas.microsoft.com/office/powerpoint/2010/main" val="1852707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D4A8F0-F489-0450-285A-E68B6FF12E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white triangles to create 3D square shapes">
            <a:extLst>
              <a:ext uri="{FF2B5EF4-FFF2-40B4-BE49-F238E27FC236}">
                <a16:creationId xmlns:a16="http://schemas.microsoft.com/office/drawing/2014/main" id="{63ACF588-170A-AA68-92C5-1F7F344BB5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D2F1F83-1D1A-D517-CAAC-8BDCFC5F4B94}"/>
              </a:ext>
            </a:extLst>
          </p:cNvPr>
          <p:cNvSpPr/>
          <p:nvPr/>
        </p:nvSpPr>
        <p:spPr>
          <a:xfrm>
            <a:off x="1" y="630936"/>
            <a:ext cx="12192000" cy="559612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98595F-ED55-CF3E-3D2F-9E6C66D6482E}"/>
              </a:ext>
            </a:extLst>
          </p:cNvPr>
          <p:cNvSpPr txBox="1"/>
          <p:nvPr/>
        </p:nvSpPr>
        <p:spPr>
          <a:xfrm>
            <a:off x="3047238" y="1997839"/>
            <a:ext cx="6094476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US" b="1" dirty="0"/>
              <a:t>Documentation, data sharing, &amp; Open Science practices</a:t>
            </a:r>
            <a:endParaRPr lang="it-IT" dirty="0"/>
          </a:p>
          <a:p>
            <a:pPr lvl="1"/>
            <a:r>
              <a:rPr lang="en-US" dirty="0"/>
              <a:t>How you ensure irreproducibility (no codebook, no versioning, ad-hoc scripts).</a:t>
            </a:r>
            <a:endParaRPr lang="it-IT" dirty="0"/>
          </a:p>
          <a:p>
            <a:pPr lvl="1"/>
            <a:r>
              <a:rPr lang="en-US" dirty="0"/>
              <a:t>How you use “Open Science” as an excuse to dump raw, identifiable data online.</a:t>
            </a:r>
            <a:endParaRPr lang="it-IT" dirty="0"/>
          </a:p>
          <a:p>
            <a:pPr lvl="0"/>
            <a:r>
              <a:rPr lang="it-IT" b="1" dirty="0"/>
              <a:t>Governance &amp; accountability</a:t>
            </a:r>
            <a:endParaRPr lang="it-IT" dirty="0"/>
          </a:p>
          <a:p>
            <a:pPr lvl="1"/>
            <a:r>
              <a:rPr lang="en-US" dirty="0"/>
              <a:t>How you avoid clear responsibilities, complaint channels, or ethics oversight.</a:t>
            </a:r>
            <a:endParaRPr lang="it-IT" dirty="0"/>
          </a:p>
          <a:p>
            <a:pPr lvl="1"/>
            <a:r>
              <a:rPr lang="en-US" dirty="0"/>
              <a:t>How nobody is ever clearly answerable when things go wrong.</a:t>
            </a:r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1F7205C-8B66-3DC2-7353-D20017431D7F}"/>
              </a:ext>
            </a:extLst>
          </p:cNvPr>
          <p:cNvSpPr txBox="1"/>
          <p:nvPr/>
        </p:nvSpPr>
        <p:spPr>
          <a:xfrm>
            <a:off x="213360" y="130802"/>
            <a:ext cx="87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title of your catastrophic study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D74F65A-80CB-29D8-B796-15E7AC54CD68}"/>
              </a:ext>
            </a:extLst>
          </p:cNvPr>
          <p:cNvSpPr txBox="1"/>
          <p:nvPr/>
        </p:nvSpPr>
        <p:spPr>
          <a:xfrm>
            <a:off x="10479024" y="130802"/>
            <a:ext cx="149961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Study design</a:t>
            </a:r>
          </a:p>
        </p:txBody>
      </p:sp>
    </p:spTree>
    <p:extLst>
      <p:ext uri="{BB962C8B-B14F-4D97-AF65-F5344CB8AC3E}">
        <p14:creationId xmlns:p14="http://schemas.microsoft.com/office/powerpoint/2010/main" val="4148261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927FAE-B53C-2326-D143-B0DD0FCDA3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white triangles to create 3D square shapes">
            <a:extLst>
              <a:ext uri="{FF2B5EF4-FFF2-40B4-BE49-F238E27FC236}">
                <a16:creationId xmlns:a16="http://schemas.microsoft.com/office/drawing/2014/main" id="{F63796CE-5D2C-D2A6-3D41-D2D44AD34F5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794D3FF-A573-21AD-1032-8C2C9598A67F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39C6D71-DF20-DCB0-AC2B-59FC28160CE7}"/>
              </a:ext>
            </a:extLst>
          </p:cNvPr>
          <p:cNvSpPr/>
          <p:nvPr/>
        </p:nvSpPr>
        <p:spPr>
          <a:xfrm>
            <a:off x="1" y="1576137"/>
            <a:ext cx="12192000" cy="370572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FE72151-D907-5D1C-8A38-E101550FDC29}"/>
              </a:ext>
            </a:extLst>
          </p:cNvPr>
          <p:cNvSpPr txBox="1"/>
          <p:nvPr/>
        </p:nvSpPr>
        <p:spPr>
          <a:xfrm>
            <a:off x="1711452" y="3044280"/>
            <a:ext cx="8769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Chaos Phase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BE45648-7BF3-75A3-5D3A-AD0BC843089E}"/>
              </a:ext>
            </a:extLst>
          </p:cNvPr>
          <p:cNvSpPr txBox="1"/>
          <p:nvPr/>
        </p:nvSpPr>
        <p:spPr>
          <a:xfrm>
            <a:off x="1711452" y="3720647"/>
            <a:ext cx="87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Study Design | </a:t>
            </a:r>
            <a:r>
              <a:rPr lang="en-US" dirty="0">
                <a:solidFill>
                  <a:srgbClr val="FF0000"/>
                </a:solidFill>
              </a:rPr>
              <a:t>Chaos Phase </a:t>
            </a:r>
            <a:r>
              <a:rPr lang="en-US" dirty="0"/>
              <a:t>| Tabloid | Disaster Timeline</a:t>
            </a:r>
          </a:p>
        </p:txBody>
      </p:sp>
    </p:spTree>
    <p:extLst>
      <p:ext uri="{BB962C8B-B14F-4D97-AF65-F5344CB8AC3E}">
        <p14:creationId xmlns:p14="http://schemas.microsoft.com/office/powerpoint/2010/main" val="12076601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A2714D4-E7FE-5003-74A2-A74B226A84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white triangles to create 3D square shapes">
            <a:extLst>
              <a:ext uri="{FF2B5EF4-FFF2-40B4-BE49-F238E27FC236}">
                <a16:creationId xmlns:a16="http://schemas.microsoft.com/office/drawing/2014/main" id="{36DF7430-032D-D652-14CE-1D68C6AE54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E22BD23-DB51-9229-6573-F1484BF5BE38}"/>
              </a:ext>
            </a:extLst>
          </p:cNvPr>
          <p:cNvSpPr/>
          <p:nvPr/>
        </p:nvSpPr>
        <p:spPr>
          <a:xfrm>
            <a:off x="1" y="630936"/>
            <a:ext cx="12192000" cy="559612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D81B4E-63BF-5347-0CBA-04FC38A52719}"/>
              </a:ext>
            </a:extLst>
          </p:cNvPr>
          <p:cNvSpPr txBox="1"/>
          <p:nvPr/>
        </p:nvSpPr>
        <p:spPr>
          <a:xfrm>
            <a:off x="10479024" y="130802"/>
            <a:ext cx="1499616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Chaos Phase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70941D-CB3C-07F0-87BB-AFC817638FB3}"/>
              </a:ext>
            </a:extLst>
          </p:cNvPr>
          <p:cNvSpPr txBox="1"/>
          <p:nvPr/>
        </p:nvSpPr>
        <p:spPr>
          <a:xfrm>
            <a:off x="3047238" y="1997839"/>
            <a:ext cx="609447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dirty="0"/>
              <a:t>How each crisis made the design worse</a:t>
            </a:r>
          </a:p>
          <a:p>
            <a:pPr lvl="1"/>
            <a:endParaRPr lang="it-IT" dirty="0"/>
          </a:p>
          <a:p>
            <a:pPr lvl="1"/>
            <a:r>
              <a:rPr lang="en-US" dirty="0"/>
              <a:t>How the team “patched” things catastrophically</a:t>
            </a:r>
            <a:endParaRPr lang="it-IT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B4000E6-0010-4D88-1B02-FA12738B403D}"/>
              </a:ext>
            </a:extLst>
          </p:cNvPr>
          <p:cNvSpPr txBox="1"/>
          <p:nvPr/>
        </p:nvSpPr>
        <p:spPr>
          <a:xfrm>
            <a:off x="213360" y="130802"/>
            <a:ext cx="87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title of your catastrophic study</a:t>
            </a:r>
          </a:p>
        </p:txBody>
      </p:sp>
    </p:spTree>
    <p:extLst>
      <p:ext uri="{BB962C8B-B14F-4D97-AF65-F5344CB8AC3E}">
        <p14:creationId xmlns:p14="http://schemas.microsoft.com/office/powerpoint/2010/main" val="484880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9509BE-6AFC-7C04-27A1-ACAC77061D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white triangles to create 3D square shapes">
            <a:extLst>
              <a:ext uri="{FF2B5EF4-FFF2-40B4-BE49-F238E27FC236}">
                <a16:creationId xmlns:a16="http://schemas.microsoft.com/office/drawing/2014/main" id="{E3E4C98A-AAEF-AFE1-FAF9-036B03E3D4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791BA76-D084-9BC0-F3A6-11773B3D6778}"/>
              </a:ext>
            </a:extLst>
          </p:cNvPr>
          <p:cNvSpPr/>
          <p:nvPr/>
        </p:nvSpPr>
        <p:spPr>
          <a:xfrm>
            <a:off x="1" y="1"/>
            <a:ext cx="12192000" cy="6858000"/>
          </a:xfrm>
          <a:prstGeom prst="rect">
            <a:avLst/>
          </a:prstGeom>
          <a:solidFill>
            <a:srgbClr val="FFC000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B4A08A2-2C47-6B32-83A9-B3327B3F44CE}"/>
              </a:ext>
            </a:extLst>
          </p:cNvPr>
          <p:cNvSpPr/>
          <p:nvPr/>
        </p:nvSpPr>
        <p:spPr>
          <a:xfrm>
            <a:off x="1" y="1576137"/>
            <a:ext cx="12192000" cy="3705727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9334D80-BE6E-C5A0-625E-87E4D06B8EB0}"/>
              </a:ext>
            </a:extLst>
          </p:cNvPr>
          <p:cNvSpPr txBox="1"/>
          <p:nvPr/>
        </p:nvSpPr>
        <p:spPr>
          <a:xfrm>
            <a:off x="1711452" y="3044280"/>
            <a:ext cx="876909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>
                <a:solidFill>
                  <a:srgbClr val="FF0000"/>
                </a:solidFill>
              </a:rPr>
              <a:t>Tabloid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D449155-8597-C98C-9A50-30A45A5569DE}"/>
              </a:ext>
            </a:extLst>
          </p:cNvPr>
          <p:cNvSpPr txBox="1"/>
          <p:nvPr/>
        </p:nvSpPr>
        <p:spPr>
          <a:xfrm>
            <a:off x="1711452" y="3720647"/>
            <a:ext cx="87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Study Design | Chaos Phase | </a:t>
            </a:r>
            <a:r>
              <a:rPr lang="en-US" dirty="0">
                <a:solidFill>
                  <a:srgbClr val="FF0000"/>
                </a:solidFill>
              </a:rPr>
              <a:t>Tabloid</a:t>
            </a:r>
            <a:r>
              <a:rPr lang="en-US" dirty="0"/>
              <a:t> | Disaster Timeline</a:t>
            </a:r>
          </a:p>
        </p:txBody>
      </p:sp>
    </p:spTree>
    <p:extLst>
      <p:ext uri="{BB962C8B-B14F-4D97-AF65-F5344CB8AC3E}">
        <p14:creationId xmlns:p14="http://schemas.microsoft.com/office/powerpoint/2010/main" val="14078680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972E3B-C61C-44BA-82AF-B345F4086F7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Stack of white triangles to create 3D square shapes">
            <a:extLst>
              <a:ext uri="{FF2B5EF4-FFF2-40B4-BE49-F238E27FC236}">
                <a16:creationId xmlns:a16="http://schemas.microsoft.com/office/drawing/2014/main" id="{CF4B7B65-6F8C-3981-882D-270A1302F2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D1AC07E-16DD-6A9C-22C5-DB1A9B0D2988}"/>
              </a:ext>
            </a:extLst>
          </p:cNvPr>
          <p:cNvSpPr/>
          <p:nvPr/>
        </p:nvSpPr>
        <p:spPr>
          <a:xfrm>
            <a:off x="1" y="630936"/>
            <a:ext cx="12192000" cy="5596128"/>
          </a:xfrm>
          <a:prstGeom prst="rect">
            <a:avLst/>
          </a:pr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3F73582-23A4-9AF6-4691-F3E74E4991ED}"/>
              </a:ext>
            </a:extLst>
          </p:cNvPr>
          <p:cNvSpPr txBox="1"/>
          <p:nvPr/>
        </p:nvSpPr>
        <p:spPr>
          <a:xfrm>
            <a:off x="11045952" y="130802"/>
            <a:ext cx="932688" cy="369332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Tabloid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533885F-BC32-FDF5-ED0B-DB97FE8FA30F}"/>
              </a:ext>
            </a:extLst>
          </p:cNvPr>
          <p:cNvSpPr txBox="1"/>
          <p:nvPr/>
        </p:nvSpPr>
        <p:spPr>
          <a:xfrm>
            <a:off x="274320" y="795528"/>
            <a:ext cx="11704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/>
              <a:t>Write your headline here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36888A6-53E5-9393-22A2-81399E75502E}"/>
              </a:ext>
            </a:extLst>
          </p:cNvPr>
          <p:cNvSpPr txBox="1"/>
          <p:nvPr/>
        </p:nvSpPr>
        <p:spPr>
          <a:xfrm>
            <a:off x="274320" y="1441859"/>
            <a:ext cx="11704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Write your blurb here</a:t>
            </a:r>
          </a:p>
          <a:p>
            <a:r>
              <a:rPr lang="en-US" sz="2000" dirty="0"/>
              <a:t>Bonus points for pictures!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8B14E0-94A1-5F8E-A10E-741DAD5CAB83}"/>
              </a:ext>
            </a:extLst>
          </p:cNvPr>
          <p:cNvSpPr txBox="1"/>
          <p:nvPr/>
        </p:nvSpPr>
        <p:spPr>
          <a:xfrm>
            <a:off x="213360" y="130802"/>
            <a:ext cx="876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The title of your catastrophic study</a:t>
            </a:r>
          </a:p>
        </p:txBody>
      </p:sp>
    </p:spTree>
    <p:extLst>
      <p:ext uri="{BB962C8B-B14F-4D97-AF65-F5344CB8AC3E}">
        <p14:creationId xmlns:p14="http://schemas.microsoft.com/office/powerpoint/2010/main" val="7546115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412</Words>
  <Application>Microsoft Office PowerPoint</Application>
  <PresentationFormat>Widescreen</PresentationFormat>
  <Paragraphs>64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Aptos</vt:lpstr>
      <vt:lpstr>Aptos Display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giovanni spitale</dc:creator>
  <cp:lastModifiedBy>giovanni spitale</cp:lastModifiedBy>
  <cp:revision>1</cp:revision>
  <dcterms:created xsi:type="dcterms:W3CDTF">2025-11-14T10:24:43Z</dcterms:created>
  <dcterms:modified xsi:type="dcterms:W3CDTF">2025-11-14T10:44:03Z</dcterms:modified>
</cp:coreProperties>
</file>